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334" r:id="rId3"/>
    <p:sldId id="335" r:id="rId4"/>
    <p:sldId id="336" r:id="rId5"/>
    <p:sldId id="324" r:id="rId6"/>
    <p:sldId id="333" r:id="rId7"/>
    <p:sldId id="338" r:id="rId8"/>
    <p:sldId id="339" r:id="rId9"/>
    <p:sldId id="337" r:id="rId10"/>
    <p:sldId id="320" r:id="rId11"/>
    <p:sldId id="321" r:id="rId12"/>
    <p:sldId id="322" r:id="rId13"/>
    <p:sldId id="33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16.04.2020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04/16/2020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1.: ‘Fix’ Bolometer Planar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889676"/>
            <a:ext cx="5534002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guided by lower half of detector array (</a:t>
            </a:r>
            <a:r>
              <a:rPr lang="en-US" dirty="0" smtClean="0">
                <a:solidFill>
                  <a:schemeClr val="accent6"/>
                </a:solidFill>
              </a:rPr>
              <a:t>green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observe difference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 between opposite channel (e.g. CH#0 &lt;-&gt; CH#31) through rotating around aperture normal by 180</a:t>
            </a:r>
            <a:r>
              <a:rPr lang="de-DE" dirty="0" smtClean="0"/>
              <a:t>°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measuring</a:t>
            </a:r>
            <a:r>
              <a:rPr lang="de-DE" dirty="0" smtClean="0"/>
              <a:t> angle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second channel through rotating it by angle from before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only really easy for </a:t>
            </a:r>
            <a:r>
              <a:rPr lang="en-US" dirty="0" err="1" smtClean="0"/>
              <a:t>HBCm</a:t>
            </a:r>
            <a:r>
              <a:rPr lang="en-US" dirty="0" smtClean="0"/>
              <a:t>, because central aperture axis alignment; VBC cameras not possible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5" y="1100411"/>
            <a:ext cx="3499405" cy="292124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9" t="13992"/>
          <a:stretch/>
        </p:blipFill>
        <p:spPr>
          <a:xfrm>
            <a:off x="9505367" y="2315867"/>
            <a:ext cx="2258066" cy="422304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713897" y="4366054"/>
            <a:ext cx="126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989724" y="272509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‘fixed’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87477" y="197648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785454" y="560833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guide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3514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2.: Toroidal Transformation to Axis Plane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3305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 is normal of plane constructed by detector fan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all channels so that normal points in/at toroidal direction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transformation for each channel individual (see previous argument (1.)) (</a:t>
            </a:r>
            <a:r>
              <a:rPr lang="en-US" dirty="0" smtClean="0">
                <a:solidFill>
                  <a:schemeClr val="accent2"/>
                </a:solidFill>
              </a:rPr>
              <a:t>orange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done for all cameras individually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832369"/>
            <a:ext cx="5669291" cy="318211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547714" y="4900588"/>
            <a:ext cx="91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VBCr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234739" y="2425641"/>
            <a:ext cx="10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perture normal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052262" y="2099186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ld normal(s)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97137" y="303864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arget normal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802062" y="3914884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old fan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9477956" y="395789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new fan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50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take results of (2.) and tilt the entire fan including the aperture </a:t>
            </a:r>
            <a:r>
              <a:rPr lang="en-US" dirty="0" err="1" smtClean="0"/>
              <a:t>poloidally</a:t>
            </a:r>
            <a:r>
              <a:rPr lang="de-DE" dirty="0" smtClean="0"/>
              <a:t> (</a:t>
            </a:r>
            <a:r>
              <a:rPr lang="de-DE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red</a:t>
            </a:r>
            <a:r>
              <a:rPr lang="de-DE" dirty="0" smtClean="0"/>
              <a:t>)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2" y="4769657"/>
            <a:ext cx="277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for (2.)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73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of Aperture and Random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620146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center the aperture center </a:t>
            </a:r>
            <a:r>
              <a:rPr lang="de-DE" dirty="0" smtClean="0"/>
              <a:t>(</a:t>
            </a:r>
            <a:r>
              <a:rPr lang="de-DE" dirty="0" err="1" smtClean="0"/>
              <a:t>black</a:t>
            </a:r>
            <a:r>
              <a:rPr lang="en-US" dirty="0" smtClean="0"/>
              <a:t>) on z = 0 axis and shift entire array accordingly to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introduce measurement error to aperture and detector positions of maximum 0.1mm (randomly distributed) and see resulting tilt in camera fan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degree of tilt 0.5</a:t>
            </a:r>
            <a:r>
              <a:rPr lang="de-DE" dirty="0" smtClean="0"/>
              <a:t>° </a:t>
            </a:r>
            <a:r>
              <a:rPr lang="en-US" dirty="0" smtClean="0"/>
              <a:t>- </a:t>
            </a:r>
            <a:r>
              <a:rPr lang="de-DE" dirty="0" smtClean="0"/>
              <a:t>2.0°, but </a:t>
            </a:r>
            <a:r>
              <a:rPr lang="de-DE" dirty="0" err="1" smtClean="0"/>
              <a:t>omnidirectional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1630" r="5068" b="1935"/>
          <a:stretch/>
        </p:blipFill>
        <p:spPr>
          <a:xfrm>
            <a:off x="6827107" y="1362036"/>
            <a:ext cx="3155093" cy="23717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9162" r="243" b="12225"/>
          <a:stretch/>
        </p:blipFill>
        <p:spPr>
          <a:xfrm>
            <a:off x="7557511" y="4003588"/>
            <a:ext cx="3860129" cy="208296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357350" y="1582940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046720" y="265836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centered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95466" y="4318616"/>
            <a:ext cx="115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perturbed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9332697" y="5045072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85846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5776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 smtClean="0">
                <a:solidFill>
                  <a:srgbClr val="FF0000"/>
                </a:solidFill>
              </a:rPr>
              <a:t>symmetric, upright, rectangular aperture</a:t>
            </a:r>
            <a:r>
              <a:rPr lang="en-US" dirty="0" smtClean="0"/>
              <a:t> at location of old one (</a:t>
            </a:r>
            <a:r>
              <a:rPr lang="en-US" dirty="0" err="1" smtClean="0"/>
              <a:t>HBCm</a:t>
            </a:r>
            <a:r>
              <a:rPr lang="en-US" dirty="0" smtClean="0"/>
              <a:t>) with plane normal exactly pointing at (0.0, 0.0, 0.0)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C000"/>
                </a:solidFill>
              </a:rPr>
              <a:t>detector array </a:t>
            </a:r>
            <a:r>
              <a:rPr lang="en-US" dirty="0" smtClean="0"/>
              <a:t>equidistant to aperture and to each other behind pinhole and in-line with plane normal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</a:t>
            </a:r>
            <a:r>
              <a:rPr lang="en-US" dirty="0" smtClean="0"/>
              <a:t>etector plane normal has no angle with pointing vector between aperture and center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16" y="937243"/>
            <a:ext cx="3393513" cy="2939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491563" y="240694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HBCm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7049941" y="115809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artificial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6855"/>
          <a:stretch/>
        </p:blipFill>
        <p:spPr>
          <a:xfrm>
            <a:off x="8420179" y="3705909"/>
            <a:ext cx="3703718" cy="266624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9000728" y="4480980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pt.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642161" y="300140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HBCm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0108218" y="441452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artificial</a:t>
            </a:r>
            <a:endParaRPr lang="de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53189" y="6332816"/>
            <a:ext cx="85680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5776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Lines of sight from this configuration are symmetric (top-bottom) down to the numerical accuracy of a 53 bit encoded double precision float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88888"/>
            <a:ext cx="6039624" cy="42108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6" y="2673855"/>
            <a:ext cx="4595781" cy="320417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309758" y="5390322"/>
            <a:ext cx="542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sum of opposing channels (0-31, 1-30 ,…) in (x,y,z)-space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037112" y="5848293"/>
            <a:ext cx="436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 of </a:t>
            </a:r>
            <a:r>
              <a:rPr lang="en-US" dirty="0" smtClean="0"/>
              <a:t>channels </a:t>
            </a:r>
            <a:r>
              <a:rPr lang="en-US" dirty="0"/>
              <a:t>(0-31, 1-30 ,…) in </a:t>
            </a:r>
            <a:r>
              <a:rPr lang="en-US" dirty="0" smtClean="0"/>
              <a:t>(</a:t>
            </a:r>
            <a:r>
              <a:rPr lang="en-US" dirty="0" err="1"/>
              <a:t>r</a:t>
            </a:r>
            <a:r>
              <a:rPr lang="en-US" dirty="0" err="1" smtClean="0"/>
              <a:t>,z</a:t>
            </a:r>
            <a:r>
              <a:rPr lang="en-US" dirty="0"/>
              <a:t>)-space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5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Emissivity on </a:t>
            </a:r>
            <a:r>
              <a:rPr lang="en-US" dirty="0" err="1" smtClean="0"/>
              <a:t>Fluxsurface</a:t>
            </a:r>
            <a:r>
              <a:rPr lang="en-US" dirty="0"/>
              <a:t> </a:t>
            </a:r>
            <a:r>
              <a:rPr lang="en-US" dirty="0" smtClean="0"/>
              <a:t>Cells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989213"/>
            <a:ext cx="5254171" cy="438839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7" y="989214"/>
            <a:ext cx="5182413" cy="4388396"/>
          </a:xfrm>
          <a:prstGeom prst="rect">
            <a:avLst/>
          </a:prstGeom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1808022" y="5536606"/>
            <a:ext cx="9274989" cy="1452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lmost entirely symmetric emissivity distribution on </a:t>
            </a:r>
            <a:r>
              <a:rPr lang="en-US" b="0" dirty="0" err="1" smtClean="0"/>
              <a:t>fluxsurfaces</a:t>
            </a:r>
            <a:r>
              <a:rPr lang="en-US" b="0" dirty="0" smtClean="0"/>
              <a:t>, except artifact in front of aperture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lightly wider opening angle on line of sight-fan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523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Integral: </a:t>
            </a:r>
            <a:r>
              <a:rPr lang="en-US" dirty="0" smtClean="0"/>
              <a:t>Standard </a:t>
            </a:r>
            <a:r>
              <a:rPr lang="en-US" dirty="0" smtClean="0"/>
              <a:t>Case vs. </a:t>
            </a:r>
            <a:r>
              <a:rPr lang="en-US" dirty="0" smtClean="0"/>
              <a:t>Artificial Array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194659" y="4094584"/>
            <a:ext cx="5997341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</a:t>
            </a:r>
            <a:r>
              <a:rPr lang="en-US" sz="1800" b="0" dirty="0"/>
              <a:t>forward integration of STRAHL </a:t>
            </a:r>
            <a:r>
              <a:rPr lang="en-US" sz="1800" b="0" dirty="0" smtClean="0"/>
              <a:t>simulations of artificial, fully symmetric horizontal camera array)</a:t>
            </a:r>
            <a:endParaRPr lang="de-DE" sz="1800" b="0" dirty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1812000" y="4720740"/>
            <a:ext cx="9274989" cy="15742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till not entirely symmetric, deviance in </a:t>
            </a:r>
            <a:r>
              <a:rPr lang="en-US" b="0" dirty="0" err="1" smtClean="0"/>
              <a:t>fluxsurface</a:t>
            </a:r>
            <a:r>
              <a:rPr lang="en-US" b="0" dirty="0" smtClean="0"/>
              <a:t> geometry? (pinhole is located not exactly at 108 degrees, but rather 107.9)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g</a:t>
            </a:r>
            <a:r>
              <a:rPr lang="en-US" b="0" dirty="0" smtClean="0"/>
              <a:t>eometrically very different to ‘standard’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more peaked towards 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far inside the LCFS even for low radiation fraction cases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6" y="1010267"/>
            <a:ext cx="5980426" cy="31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Tomography: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425962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geometry files are now being read correctly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anisotropy factors set to 1.5 for </a:t>
            </a:r>
            <a:r>
              <a:rPr lang="en-US" dirty="0" err="1" smtClean="0"/>
              <a:t>divertor</a:t>
            </a:r>
            <a:r>
              <a:rPr lang="en-US" dirty="0" smtClean="0"/>
              <a:t> (?) or island and 0.8 for core-like regions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 = 3.421s &lt;-&gt; </a:t>
            </a:r>
            <a:r>
              <a:rPr lang="en-US" dirty="0" err="1" smtClean="0"/>
              <a:t>frad</a:t>
            </a:r>
            <a:r>
              <a:rPr lang="en-US" dirty="0" smtClean="0"/>
              <a:t>=100%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9571" r="245" b="3870"/>
          <a:stretch/>
        </p:blipFill>
        <p:spPr>
          <a:xfrm>
            <a:off x="4941276" y="1385097"/>
            <a:ext cx="6599308" cy="45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Tomography: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425962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anisotropy factors set to 1.0 and 1.0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again: t = 3.421s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9116" r="-604" b="3731"/>
          <a:stretch/>
        </p:blipFill>
        <p:spPr>
          <a:xfrm>
            <a:off x="5020398" y="1369588"/>
            <a:ext cx="6567854" cy="45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16.04.2020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4975" cy="5109247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 smtClean="0"/>
              <a:t>Not in order: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start to finish RSI paper (for internal reviewing)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u</a:t>
            </a:r>
            <a:r>
              <a:rPr lang="en-US" sz="3200" dirty="0" smtClean="0"/>
              <a:t>nderstand anisotropy factor, hence structure of tomogram</a:t>
            </a:r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</a:t>
            </a:r>
            <a:r>
              <a:rPr lang="en-US" sz="3200" dirty="0" smtClean="0"/>
              <a:t>reate and feed phantom radiation profiles to inversion method using that knowledge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684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Breitbild</PresentationFormat>
  <Paragraphs>116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Wingdings</vt:lpstr>
      <vt:lpstr>Office</vt:lpstr>
      <vt:lpstr>Report 04/16/2020</vt:lpstr>
      <vt:lpstr>Setup</vt:lpstr>
      <vt:lpstr>Setup</vt:lpstr>
      <vt:lpstr>Emissivity on Fluxsurface Cells</vt:lpstr>
      <vt:lpstr>Forward Integral: Standard Case vs. Artificial Array</vt:lpstr>
      <vt:lpstr>2D Tomography: First Results</vt:lpstr>
      <vt:lpstr>2D Tomography: First Results</vt:lpstr>
      <vt:lpstr>Agenda </vt:lpstr>
      <vt:lpstr>PowerPoint-Präsentation</vt:lpstr>
      <vt:lpstr>1.: ‘Fix’ Bolometer Planar Error</vt:lpstr>
      <vt:lpstr>2.: Toroidal Transformation to Axis Plane</vt:lpstr>
      <vt:lpstr>3.: Tilting the Detector Fan Up/Down</vt:lpstr>
      <vt:lpstr>Centering of Aperture and Random Error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169</cp:revision>
  <dcterms:created xsi:type="dcterms:W3CDTF">2018-08-24T10:28:29Z</dcterms:created>
  <dcterms:modified xsi:type="dcterms:W3CDTF">2020-04-16T08:41:53Z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